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920"/>
    <p:restoredTop sz="94663"/>
  </p:normalViewPr>
  <p:slideViewPr>
    <p:cSldViewPr snapToGrid="0" snapToObjects="1">
      <p:cViewPr varScale="1">
        <p:scale>
          <a:sx n="88" d="100"/>
          <a:sy n="88" d="100"/>
        </p:scale>
        <p:origin x="2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01F-BA34-6D49-A91D-D488920D2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5DC76-4325-0049-9755-732FBC3AD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5AA4-0F94-5A4F-B764-DCBE6D5C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6FE9F-6037-D347-8F2E-17D8AB6A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1A0AD-404B-F145-8C65-EF48DE1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738581-BC11-6B48-9FD9-6ED473985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7098" y="5744600"/>
            <a:ext cx="1285876" cy="1045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C08427-9FCB-D544-97E8-9C89D564C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15299" y="5744600"/>
            <a:ext cx="1161402" cy="998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67B527-9F7F-6546-AB4D-D87A918C1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687" b="9972"/>
          <a:stretch/>
        </p:blipFill>
        <p:spPr>
          <a:xfrm>
            <a:off x="4369347" y="5776693"/>
            <a:ext cx="1145754" cy="9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5960-5DF5-B245-9227-5CCF7C74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B5DBDF-4AAB-CB48-9E4E-3A5FDE74F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BD98E-83B7-804F-A51F-AE92323F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377B6-E403-4042-BA69-CA91183A0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40A88-F498-E747-A5EA-13A68F72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7B74D-01B0-4D4B-88CC-22E448AC1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CE24B-87C8-D84F-806E-B673F0722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E098F-1D91-A44F-AB51-9F538392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7841B-4BDB-2342-BC38-E542BEC9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32DF7-733F-0A49-9991-BC809DD1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1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B953-0F95-9D4A-BF13-CE450662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35058-8308-7A4D-89AF-192F188FA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spcAft>
                <a:spcPts val="600"/>
              </a:spcAft>
              <a:defRPr sz="3200">
                <a:latin typeface="Proxima Nova" panose="02000506030000020004" pitchFamily="2" charset="0"/>
              </a:defRPr>
            </a:lvl1pPr>
            <a:lvl2pPr>
              <a:spcAft>
                <a:spcPts val="600"/>
              </a:spcAft>
              <a:defRPr sz="2800">
                <a:latin typeface="Proxima Nova" panose="02000506030000020004" pitchFamily="2" charset="0"/>
              </a:defRPr>
            </a:lvl2pPr>
            <a:lvl3pPr>
              <a:spcAft>
                <a:spcPts val="600"/>
              </a:spcAft>
              <a:defRPr sz="2400">
                <a:latin typeface="Proxima Nova" panose="02000506030000020004" pitchFamily="2" charset="0"/>
              </a:defRPr>
            </a:lvl3pPr>
            <a:lvl4pPr>
              <a:spcAft>
                <a:spcPts val="600"/>
              </a:spcAft>
              <a:defRPr sz="2000">
                <a:latin typeface="Proxima Nova" panose="02000506030000020004" pitchFamily="2" charset="0"/>
              </a:defRPr>
            </a:lvl4pPr>
            <a:lvl5pPr>
              <a:spcAft>
                <a:spcPts val="600"/>
              </a:spcAft>
              <a:defRPr sz="2000"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EA426-32A3-2948-B83B-E7C9FE1A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9081C-EA92-0049-9E76-676631AE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1FC84-86A7-2045-9B65-3099CF97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2A310D-2A14-9348-953C-883A91E29F36}"/>
              </a:ext>
            </a:extLst>
          </p:cNvPr>
          <p:cNvCxnSpPr>
            <a:cxnSpLocks/>
          </p:cNvCxnSpPr>
          <p:nvPr userDrawn="1"/>
        </p:nvCxnSpPr>
        <p:spPr>
          <a:xfrm>
            <a:off x="0" y="1542978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F0C6EAD-F3CE-2741-8BEE-2ECDC5D36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9049" y="0"/>
            <a:ext cx="1285876" cy="1045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93BD39-2B7E-EA4D-B08B-E68BD7DBD3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89452" y="47109"/>
            <a:ext cx="1161402" cy="9988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318FCF-137B-3546-A64F-9A6C8D21B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687" b="9972"/>
          <a:stretch/>
        </p:blipFill>
        <p:spPr>
          <a:xfrm>
            <a:off x="8585381" y="69040"/>
            <a:ext cx="1145754" cy="9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2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E5FD0-7E64-B149-9C9C-9ED8B4C04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C2AFA-20A5-454F-85BD-4A3C9115D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FF34D-A498-9C4C-8795-670F62E2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5D4F-944A-C949-A7F3-3AC28C02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F7D8-99FE-6B42-B89B-B479844B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4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4259-0AC9-BE46-96C5-E1AE794D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F86C0-3762-9242-826B-12894CA65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99F619-3A99-9D48-BF9B-C7A4F244F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6E150-0EAD-4B40-B971-07E35AC8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2C01F-DCE0-F841-A407-239CC4F3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F2E54-E5C3-574A-9C3B-11892870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7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64FC5-F766-A14D-BB68-E60498797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B7FD8-B2D9-B74E-8A35-9693C1194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8FA81-2F27-FF4E-8F3E-610FE4AA1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3F369-08B0-454E-9203-CF7CAB197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88CCC-302F-E147-B4F7-85961BB65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1FBB1-F8FC-014E-A0C6-8EEB9588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CFD99D-9384-5646-BBA7-C3F7B099A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0A20E-C221-6241-B3AF-F70DCA9D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5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B89C2-F33B-5B40-98C9-352182CA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F3B98-0AD6-9345-BFFA-CE0AE232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D3F43-C84F-F146-914A-C5847613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12EB6-5421-BF4C-B7C0-733BCC3F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BF2B13-D487-174B-BAE7-F2792281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95493-C11B-9B45-BEE2-04F207E0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39166-9533-D241-9082-833FB4AF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2739-E7F5-AA41-AD9F-EBBC7D935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40887-32B0-D647-8050-AEC846495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BAB0E-5086-B547-A5A8-20FCF9400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ED8B4-E310-7F42-88C7-6046B601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56A42-D399-2940-85A0-3B43AFAD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97317-121C-A84F-B0F1-46DA34A14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8544-555E-B642-B0A5-2B8E517C9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56E30-7EF2-CF4A-AD99-0185FBD6F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361E-FF12-7943-A491-4BF17D17B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BC2DD-826A-9948-BF56-66289D223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34024-A958-C948-890A-99A6875A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219BD-F18B-5049-91BB-B6C0A539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0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0FC9EC-FEB6-EB4E-9A28-7CF65807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13E16-407B-9340-B591-60D5741C6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65F1F-1A8B-2F4B-A8E3-82BB773CF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6A1D8-FCF8-6B48-B24D-45DBD3D6C479}" type="datetimeFigureOut">
              <a:rPr lang="en-US" smtClean="0"/>
              <a:t>3/31/19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261C6-23E2-EA48-B3A5-D37ED62BF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Security Workshop ISGC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56103-4110-FC47-A166-339B09911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E8975-A700-904E-BFC0-A2BCDD253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8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lcg-soc-wg-doc.web.cern.ch/" TargetMode="External"/><Relationship Id="rId2" Type="http://schemas.openxmlformats.org/officeDocument/2006/relationships/hyperlink" Target="https://wlcg-soc-wg.web.cern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lab.cern.ch/wlcg-soc-wg/PocketSO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dico.cern.ch/event/505613/contributions/2227689/attachments/1349009/2047093/Oral-109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efeds.org/sirtf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978B-F05E-4449-989D-27646A68B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Security Operations </a:t>
            </a:r>
            <a:r>
              <a:rPr lang="en-US" dirty="0" err="1"/>
              <a:t>Centres</a:t>
            </a:r>
            <a:r>
              <a:rPr lang="en-US" dirty="0"/>
              <a:t> and Threat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3C4A6-AF89-C344-B730-844D3970D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Crooks</a:t>
            </a:r>
          </a:p>
          <a:p>
            <a:r>
              <a:rPr lang="en-US" dirty="0" err="1"/>
              <a:t>Liviu</a:t>
            </a:r>
            <a:r>
              <a:rPr lang="en-US" dirty="0"/>
              <a:t> </a:t>
            </a:r>
            <a:r>
              <a:rPr lang="en-US" dirty="0" err="1"/>
              <a:t>Vâlsan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3EFA-ABAF-D84D-88EF-A80A337D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95D24-971E-2244-B19B-44D1ED5D7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have a handful of sites that have synced to WLCG instance</a:t>
            </a:r>
          </a:p>
          <a:p>
            <a:r>
              <a:rPr lang="en-US" dirty="0"/>
              <a:t>Most deployments in development phase</a:t>
            </a:r>
          </a:p>
          <a:p>
            <a:r>
              <a:rPr lang="en-US" dirty="0"/>
              <a:t>Following SOC Workshop in February focus on threat intelligence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81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863C-271D-A34E-A93C-0A6601899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18B2-8076-8E4C-9550-83E2F2775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technology to share intelligence already exists and is mature</a:t>
            </a:r>
          </a:p>
          <a:p>
            <a:pPr lvl="1"/>
            <a:r>
              <a:rPr lang="en-US" dirty="0"/>
              <a:t>In use in many communities already</a:t>
            </a:r>
          </a:p>
          <a:p>
            <a:pPr lvl="1"/>
            <a:r>
              <a:rPr lang="en-US" dirty="0"/>
              <a:t>We can benefit from this!</a:t>
            </a:r>
          </a:p>
          <a:p>
            <a:r>
              <a:rPr lang="en-US" dirty="0"/>
              <a:t>Need to work on the social and political process</a:t>
            </a:r>
          </a:p>
          <a:p>
            <a:pPr lvl="1"/>
            <a:r>
              <a:rPr lang="en-US" dirty="0"/>
              <a:t>Use the SOC WG as a forum for this</a:t>
            </a:r>
          </a:p>
        </p:txBody>
      </p:sp>
    </p:spTree>
    <p:extLst>
      <p:ext uri="{BB962C8B-B14F-4D97-AF65-F5344CB8AC3E}">
        <p14:creationId xmlns:p14="http://schemas.microsoft.com/office/powerpoint/2010/main" val="339604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5DB1-8EB0-7C4D-A08B-6744D800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PocketSOC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65269-9144-114B-92A9-ED49E9844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PocketSOC</a:t>
            </a:r>
            <a:r>
              <a:rPr lang="en-US" dirty="0"/>
              <a:t> is intended as</a:t>
            </a:r>
          </a:p>
          <a:p>
            <a:pPr lvl="1"/>
            <a:r>
              <a:rPr lang="en-US" dirty="0"/>
              <a:t>Demonstration of the individual components in the SOC initial model</a:t>
            </a:r>
          </a:p>
          <a:p>
            <a:pPr lvl="1"/>
            <a:r>
              <a:rPr lang="en-US" dirty="0"/>
              <a:t>Testbed for adding new components (recently </a:t>
            </a:r>
            <a:r>
              <a:rPr lang="en-US" dirty="0" err="1"/>
              <a:t>Elastiflow</a:t>
            </a:r>
            <a:r>
              <a:rPr lang="en-US" dirty="0"/>
              <a:t>)</a:t>
            </a:r>
          </a:p>
          <a:p>
            <a:r>
              <a:rPr lang="en-US" dirty="0"/>
              <a:t>Docker cluster, orchestrated with docker-compose</a:t>
            </a:r>
          </a:p>
          <a:p>
            <a:r>
              <a:rPr lang="en-US" dirty="0"/>
              <a:t>Generally follows installation guides from </a:t>
            </a:r>
            <a:r>
              <a:rPr lang="en-US" dirty="0" err="1"/>
              <a:t>wlcg</a:t>
            </a:r>
            <a:r>
              <a:rPr lang="en-US" dirty="0"/>
              <a:t>-</a:t>
            </a:r>
            <a:r>
              <a:rPr lang="en-US" dirty="0" err="1"/>
              <a:t>soc</a:t>
            </a:r>
            <a:r>
              <a:rPr lang="en-US" dirty="0"/>
              <a:t>-</a:t>
            </a:r>
            <a:r>
              <a:rPr lang="en-US" dirty="0" err="1"/>
              <a:t>wg</a:t>
            </a:r>
            <a:r>
              <a:rPr lang="en-US" dirty="0"/>
              <a:t>-docs wherever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5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C5C7C-E655-9F4A-9A6D-CF0C1F3D9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2106534"/>
            <a:ext cx="6388100" cy="422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6D857-8062-CC4E-9971-DD34B450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PocketSOC</a:t>
            </a:r>
            <a:r>
              <a:rPr lang="en-US" dirty="0"/>
              <a:t> block diagram</a:t>
            </a:r>
          </a:p>
        </p:txBody>
      </p:sp>
    </p:spTree>
    <p:extLst>
      <p:ext uri="{BB962C8B-B14F-4D97-AF65-F5344CB8AC3E}">
        <p14:creationId xmlns:p14="http://schemas.microsoft.com/office/powerpoint/2010/main" val="89565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3FC117-8C08-764B-A829-5FA8615B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50" y="2106534"/>
            <a:ext cx="6388100" cy="422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6D857-8062-CC4E-9971-DD34B450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PocketSOC</a:t>
            </a:r>
            <a:r>
              <a:rPr lang="en-US" dirty="0"/>
              <a:t> block diagram</a:t>
            </a:r>
          </a:p>
        </p:txBody>
      </p:sp>
    </p:spTree>
    <p:extLst>
      <p:ext uri="{BB962C8B-B14F-4D97-AF65-F5344CB8AC3E}">
        <p14:creationId xmlns:p14="http://schemas.microsoft.com/office/powerpoint/2010/main" val="469854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EA6E-9329-0145-BE4D-C149E434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details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21A8-C0B3-0247-85CF-E914534D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working group page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https://wlcg-soc-wg.web.cern.ch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https://wlcg-soc-wg-doc.web.cern.ch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err="1"/>
              <a:t>PocketSOC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gitlab.cern.ch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wlcg-soc-wg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PocketSOC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34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E2EE-F936-5441-80B1-BC2814BD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 </a:t>
            </a:r>
            <a:r>
              <a:rPr lang="en-US"/>
              <a:t>SOC diagram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6AB6E-D8C0-4046-8C73-68558D23A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0336"/>
            <a:ext cx="12192000" cy="517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9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41A9-A7AC-4242-90FB-669D0C196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D38CC-1B0A-CE48-AFF1-40873622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The future of academic computing security</a:t>
            </a:r>
            <a:endParaRPr lang="en-GB" dirty="0"/>
          </a:p>
          <a:p>
            <a:pPr lvl="1"/>
            <a:r>
              <a:rPr lang="en-GB" dirty="0"/>
              <a:t>Romain </a:t>
            </a:r>
            <a:r>
              <a:rPr lang="en-GB" dirty="0" err="1"/>
              <a:t>Wartel</a:t>
            </a:r>
            <a:r>
              <a:rPr lang="en-GB" dirty="0"/>
              <a:t>, CHEP2016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85027-2DEF-394A-948E-BCDD9A770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8629"/>
            <a:ext cx="5636312" cy="422833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598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365B-DFEB-AE4B-BCCA-DB04EFD7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E257-C43F-6040-8F8A-2785A8D26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Adversaries are motivated and well funded</a:t>
            </a:r>
          </a:p>
          <a:p>
            <a:pPr lvl="1"/>
            <a:r>
              <a:rPr lang="en-GB" dirty="0"/>
              <a:t>Cybercrime</a:t>
            </a:r>
          </a:p>
          <a:p>
            <a:pPr lvl="1"/>
            <a:r>
              <a:rPr lang="en-GB" dirty="0"/>
              <a:t>Better funded than us</a:t>
            </a:r>
          </a:p>
          <a:p>
            <a:r>
              <a:rPr lang="en-GB" dirty="0"/>
              <a:t>Malware as a Service (</a:t>
            </a:r>
            <a:r>
              <a:rPr lang="en-GB" dirty="0" err="1"/>
              <a:t>MaaS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Ransomware</a:t>
            </a:r>
          </a:p>
          <a:p>
            <a:pPr lvl="1"/>
            <a:r>
              <a:rPr lang="en-GB" dirty="0"/>
              <a:t>Straightforward to spend a few dollars for a </a:t>
            </a:r>
            <a:r>
              <a:rPr lang="en-GB" dirty="0" err="1"/>
              <a:t>DoS</a:t>
            </a:r>
            <a:endParaRPr lang="en-GB" dirty="0"/>
          </a:p>
          <a:p>
            <a:r>
              <a:rPr lang="en-GB" dirty="0"/>
              <a:t>What do we have?</a:t>
            </a:r>
          </a:p>
          <a:p>
            <a:pPr lvl="1"/>
            <a:r>
              <a:rPr lang="en-GB" dirty="0"/>
              <a:t>Our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7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4F8E-3340-0447-B321-1ABB9211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1EC29-F15A-FE4E-AE16-EAACFDBA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a given community (such as the WLCG), we see similar threats from similar actors</a:t>
            </a:r>
          </a:p>
          <a:p>
            <a:r>
              <a:rPr lang="en-US" dirty="0"/>
              <a:t>Acting </a:t>
            </a:r>
            <a:r>
              <a:rPr lang="en-GB" dirty="0"/>
              <a:t>together, we can establish common response mechanisms and support each other</a:t>
            </a:r>
            <a:endParaRPr lang="en-US" dirty="0"/>
          </a:p>
          <a:p>
            <a:r>
              <a:rPr lang="en-GB" dirty="0"/>
              <a:t>By sharing threat intelligence we can better inform</a:t>
            </a:r>
            <a:r>
              <a:rPr lang="en-US" dirty="0"/>
              <a:t> fellow sites to take action</a:t>
            </a:r>
          </a:p>
          <a:p>
            <a:pPr lvl="1"/>
            <a:r>
              <a:rPr lang="en-US" dirty="0"/>
              <a:t>Active (firewall blocks)</a:t>
            </a:r>
          </a:p>
          <a:p>
            <a:pPr lvl="1"/>
            <a:r>
              <a:rPr lang="en-US" dirty="0"/>
              <a:t>Passive (awareness and improved response)</a:t>
            </a:r>
          </a:p>
        </p:txBody>
      </p:sp>
    </p:spTree>
    <p:extLst>
      <p:ext uri="{BB962C8B-B14F-4D97-AF65-F5344CB8AC3E}">
        <p14:creationId xmlns:p14="http://schemas.microsoft.com/office/powerpoint/2010/main" val="330698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960D-9F25-BD4A-9B53-50C2142E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6396-BBE5-4548-9A2A-35C692456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and campus teams</a:t>
            </a:r>
          </a:p>
          <a:p>
            <a:r>
              <a:rPr lang="en-US" dirty="0"/>
              <a:t>Traditionally, haven’t always worked together</a:t>
            </a:r>
          </a:p>
          <a:p>
            <a:r>
              <a:rPr lang="en-US" dirty="0"/>
              <a:t>Additional benefit of threat intelligence</a:t>
            </a:r>
          </a:p>
          <a:p>
            <a:pPr lvl="1"/>
            <a:r>
              <a:rPr lang="en-US" dirty="0"/>
              <a:t>Provide route to increase cooperation </a:t>
            </a:r>
          </a:p>
          <a:p>
            <a:pPr lvl="1"/>
            <a:r>
              <a:rPr lang="en-US" dirty="0"/>
              <a:t>Grid team has intelligence</a:t>
            </a:r>
          </a:p>
          <a:p>
            <a:pPr lvl="1"/>
            <a:r>
              <a:rPr lang="en-US" dirty="0"/>
              <a:t>Campus team has access to deeper (network) monitoring</a:t>
            </a:r>
          </a:p>
        </p:txBody>
      </p:sp>
    </p:spTree>
    <p:extLst>
      <p:ext uri="{BB962C8B-B14F-4D97-AF65-F5344CB8AC3E}">
        <p14:creationId xmlns:p14="http://schemas.microsoft.com/office/powerpoint/2010/main" val="300914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E078-DFCE-BC4F-905D-4037B90E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D173-D032-ED40-8AF1-CBCF38FDB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element: sharing between trusted parties</a:t>
            </a:r>
          </a:p>
          <a:p>
            <a:pPr lvl="1"/>
            <a:r>
              <a:rPr lang="en-US" dirty="0"/>
              <a:t>How to achieve this?</a:t>
            </a:r>
          </a:p>
          <a:p>
            <a:r>
              <a:rPr lang="en-US" dirty="0"/>
              <a:t>WLCG already has a level of trust both </a:t>
            </a:r>
          </a:p>
          <a:p>
            <a:pPr lvl="1"/>
            <a:r>
              <a:rPr lang="en-US" dirty="0"/>
              <a:t>via assertion</a:t>
            </a:r>
          </a:p>
          <a:p>
            <a:pPr lvl="2"/>
            <a:r>
              <a:rPr lang="en-US" i="1" dirty="0"/>
              <a:t>I trust this organization so I trust this site</a:t>
            </a:r>
          </a:p>
          <a:p>
            <a:pPr lvl="1"/>
            <a:r>
              <a:rPr lang="en-US" dirty="0"/>
              <a:t>years of effort </a:t>
            </a:r>
          </a:p>
        </p:txBody>
      </p:sp>
    </p:spTree>
    <p:extLst>
      <p:ext uri="{BB962C8B-B14F-4D97-AF65-F5344CB8AC3E}">
        <p14:creationId xmlns:p14="http://schemas.microsoft.com/office/powerpoint/2010/main" val="151877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885C-2135-E64D-AB70-F61E6D72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 WG Initial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82813-5FD6-CF4B-A062-32B4E247B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14" y="2046076"/>
            <a:ext cx="7165571" cy="391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3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8601-C5F6-F040-A620-C839ACC42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WLCG MISP instance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860E-9380-D146-9636-3BDFE9912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sharing model</a:t>
            </a:r>
          </a:p>
          <a:p>
            <a:pPr lvl="1"/>
            <a:r>
              <a:rPr lang="en-US" dirty="0"/>
              <a:t>Hub and spoke</a:t>
            </a:r>
          </a:p>
          <a:p>
            <a:pPr lvl="1"/>
            <a:r>
              <a:rPr lang="en-US" dirty="0"/>
              <a:t>Benefit from CERN trust frameworks and experience</a:t>
            </a:r>
          </a:p>
          <a:p>
            <a:r>
              <a:rPr lang="en-US" dirty="0"/>
              <a:t>TLP: GREEN and TLP:WHITE</a:t>
            </a:r>
          </a:p>
          <a:p>
            <a:pPr lvl="1"/>
            <a:r>
              <a:rPr lang="en-US" dirty="0"/>
              <a:t>For now</a:t>
            </a:r>
          </a:p>
          <a:p>
            <a:r>
              <a:rPr lang="en-US" dirty="0"/>
              <a:t>Available to people via CERN SSO</a:t>
            </a:r>
          </a:p>
          <a:p>
            <a:pPr lvl="1"/>
            <a:r>
              <a:rPr lang="en-US" dirty="0"/>
              <a:t>CERN accounts</a:t>
            </a:r>
          </a:p>
          <a:p>
            <a:pPr lvl="1"/>
            <a:r>
              <a:rPr lang="en-US" dirty="0"/>
              <a:t>Federated ID with SIRTFI</a:t>
            </a:r>
          </a:p>
          <a:p>
            <a:pPr lvl="2"/>
            <a:r>
              <a:rPr lang="en-US" dirty="0">
                <a:hlinkClick r:id="rId2"/>
              </a:rPr>
              <a:t>https://refeds.org/sirtfi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7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CF1F-8B86-9B45-817F-20327DE6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WLCG MISP instance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EDAE-DB55-9943-9CB4-6B46F8DB2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sites pulling event data from WLCG instance</a:t>
            </a:r>
          </a:p>
          <a:p>
            <a:r>
              <a:rPr lang="en-US" dirty="0"/>
              <a:t>Via </a:t>
            </a:r>
          </a:p>
          <a:p>
            <a:pPr lvl="1"/>
            <a:r>
              <a:rPr lang="en-US" dirty="0"/>
              <a:t>web app (visually inspect data)</a:t>
            </a:r>
          </a:p>
          <a:p>
            <a:pPr lvl="1"/>
            <a:r>
              <a:rPr lang="en-US" dirty="0"/>
              <a:t>API client (direct to IDS)</a:t>
            </a:r>
          </a:p>
        </p:txBody>
      </p:sp>
    </p:spTree>
    <p:extLst>
      <p:ext uri="{BB962C8B-B14F-4D97-AF65-F5344CB8AC3E}">
        <p14:creationId xmlns:p14="http://schemas.microsoft.com/office/powerpoint/2010/main" val="1794540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411</Words>
  <Application>Microsoft Macintosh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Proxima Nova</vt:lpstr>
      <vt:lpstr>Office Theme</vt:lpstr>
      <vt:lpstr>Security Operations Centres and Threat Intelligence</vt:lpstr>
      <vt:lpstr>Motivation</vt:lpstr>
      <vt:lpstr>Motivation</vt:lpstr>
      <vt:lpstr>Motivation</vt:lpstr>
      <vt:lpstr>Motivation</vt:lpstr>
      <vt:lpstr>Introduction</vt:lpstr>
      <vt:lpstr>SOC WG Initial Model</vt:lpstr>
      <vt:lpstr>WLCG MISP instance</vt:lpstr>
      <vt:lpstr>WLCG MISP instance</vt:lpstr>
      <vt:lpstr>Current status</vt:lpstr>
      <vt:lpstr>Conclusion</vt:lpstr>
      <vt:lpstr>PocketSOC</vt:lpstr>
      <vt:lpstr>PocketSOC block diagram</vt:lpstr>
      <vt:lpstr>PocketSOC block diagram</vt:lpstr>
      <vt:lpstr>Contact details </vt:lpstr>
      <vt:lpstr>CERN SOC diagram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Operations Centres and Threat Intelligence</dc:title>
  <dc:creator>Crooks, David (STFC,RAL,SC)</dc:creator>
  <cp:lastModifiedBy>Crooks, David (STFC,RAL,SC)</cp:lastModifiedBy>
  <cp:revision>10</cp:revision>
  <dcterms:created xsi:type="dcterms:W3CDTF">2019-03-30T14:14:00Z</dcterms:created>
  <dcterms:modified xsi:type="dcterms:W3CDTF">2019-03-31T03:45:38Z</dcterms:modified>
</cp:coreProperties>
</file>